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9"/>
  </p:notesMasterIdLst>
  <p:sldIdLst>
    <p:sldId id="256" r:id="rId2"/>
    <p:sldId id="257" r:id="rId3"/>
    <p:sldId id="258" r:id="rId4"/>
    <p:sldId id="277" r:id="rId5"/>
    <p:sldId id="278" r:id="rId6"/>
    <p:sldId id="279" r:id="rId7"/>
    <p:sldId id="295" r:id="rId8"/>
    <p:sldId id="296" r:id="rId9"/>
    <p:sldId id="297" r:id="rId10"/>
    <p:sldId id="282" r:id="rId11"/>
    <p:sldId id="283" r:id="rId12"/>
    <p:sldId id="284" r:id="rId13"/>
    <p:sldId id="298" r:id="rId14"/>
    <p:sldId id="299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300" r:id="rId25"/>
    <p:sldId id="301" r:id="rId26"/>
    <p:sldId id="302" r:id="rId27"/>
    <p:sldId id="303" r:id="rId28"/>
  </p:sldIdLst>
  <p:sldSz cx="24384000" cy="13716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Helvetica Neue" panose="020B0604020202020204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Open Sans Light" panose="020B0306030504020204" pitchFamily="34" charset="0"/>
      <p:regular r:id="rId42"/>
      <p:bold r:id="rId43"/>
      <p:italic r:id="rId44"/>
      <p:boldItalic r:id="rId45"/>
    </p:embeddedFont>
    <p:embeddedFont>
      <p:font typeface="Roboto Mono" panose="00000009000000000000" pitchFamily="49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504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777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212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955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0144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697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697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837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634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740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243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1219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323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047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407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442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98748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90146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6886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Yellow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Green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Red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Yellow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Green 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Blue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1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2"/>
          </p:nvPr>
        </p:nvSpPr>
        <p:spPr>
          <a:xfrm>
            <a:off x="11271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927050" y="1290125"/>
            <a:ext cx="209364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Green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Red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Blue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Blue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Yellow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8"/>
          <p:cNvSpPr txBox="1"/>
          <p:nvPr/>
        </p:nvSpPr>
        <p:spPr>
          <a:xfrm>
            <a:off x="0" y="0"/>
            <a:ext cx="3000000" cy="82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Green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Red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Blue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2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sz="4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sz="4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sz="3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sz="3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5" r:id="rId14"/>
    <p:sldLayoutId id="214748366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stephen.marquard@uct.ac.za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3775" y="7670275"/>
            <a:ext cx="27177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4000" dirty="0">
                <a:solidFill>
                  <a:srgbClr val="4285F4"/>
                </a:solidFill>
                <a:latin typeface="Open Sans"/>
                <a:ea typeface="Open Sans"/>
                <a:cs typeface="Open Sans"/>
                <a:sym typeface="Open Sans"/>
              </a:rPr>
              <a:t>Introduction to Computer Science &amp; Scratch</a:t>
            </a:r>
            <a:endParaRPr dirty="0"/>
          </a:p>
        </p:txBody>
      </p:sp>
      <p:sp>
        <p:nvSpPr>
          <p:cNvPr id="115" name="Google Shape;115;p26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Mohamed Tamer Amen</a:t>
            </a:r>
            <a:endParaRPr dirty="0"/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2"/>
          </p:nvPr>
        </p:nvSpPr>
        <p:spPr>
          <a:xfrm>
            <a:off x="2663900" y="5622000"/>
            <a:ext cx="41874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000" dirty="0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Binary</a:t>
            </a:r>
            <a:endParaRPr sz="3000" dirty="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000" dirty="0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Representing Data</a:t>
            </a:r>
            <a:endParaRPr sz="3000" dirty="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Algorithms</a:t>
            </a:r>
            <a:endParaRPr sz="30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26"/>
          <p:cNvSpPr txBox="1">
            <a:spLocks noGrp="1"/>
          </p:cNvSpPr>
          <p:nvPr>
            <p:ph type="subTitle" idx="2"/>
          </p:nvPr>
        </p:nvSpPr>
        <p:spPr>
          <a:xfrm>
            <a:off x="7078100" y="5622000"/>
            <a:ext cx="41874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Solving Problems</a:t>
            </a:r>
            <a:endParaRPr sz="3000" dirty="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000" dirty="0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Pseudocode</a:t>
            </a:r>
            <a:endParaRPr sz="3000" dirty="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000" dirty="0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Introduction Scratch</a:t>
            </a:r>
            <a:endParaRPr sz="3000" dirty="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2"/>
          </p:nvPr>
        </p:nvSpPr>
        <p:spPr>
          <a:xfrm>
            <a:off x="11492300" y="5622000"/>
            <a:ext cx="4187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Hello World</a:t>
            </a:r>
            <a:endParaRPr sz="30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Starting with Scratch</a:t>
            </a:r>
            <a:endParaRPr sz="30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2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Reading from a file</a:t>
            </a:r>
            <a:endParaRPr dirty="0"/>
          </a:p>
        </p:txBody>
      </p:sp>
      <p:sp>
        <p:nvSpPr>
          <p:cNvPr id="271" name="Google Shape;271;p52"/>
          <p:cNvSpPr txBox="1">
            <a:spLocks noGrp="1"/>
          </p:cNvSpPr>
          <p:nvPr>
            <p:ph type="body" idx="1"/>
          </p:nvPr>
        </p:nvSpPr>
        <p:spPr>
          <a:xfrm>
            <a:off x="2161458" y="3213562"/>
            <a:ext cx="19419284" cy="830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85800" indent="-685800"/>
            <a:r>
              <a:rPr lang="en-US" dirty="0"/>
              <a:t>How to read data from the file ?</a:t>
            </a:r>
          </a:p>
          <a:p>
            <a:pPr marL="685800" indent="-685800"/>
            <a:r>
              <a:rPr lang="en-US" dirty="0"/>
              <a:t>There are 3 different methods to read data from files</a:t>
            </a:r>
          </a:p>
          <a:p>
            <a:pPr marL="1143000" lvl="1" indent="-685800"/>
            <a:r>
              <a:rPr lang="en-US" dirty="0" err="1"/>
              <a:t>readline</a:t>
            </a:r>
            <a:r>
              <a:rPr lang="en-US" dirty="0"/>
              <a:t> ()  returns the next line in the file as a string.</a:t>
            </a:r>
          </a:p>
          <a:p>
            <a:pPr marL="1143000" lvl="1" indent="-685800"/>
            <a:r>
              <a:rPr lang="en-US" dirty="0"/>
              <a:t> </a:t>
            </a:r>
            <a:r>
              <a:rPr lang="en-US" dirty="0" err="1"/>
              <a:t>readlines</a:t>
            </a:r>
            <a:r>
              <a:rPr lang="en-US" dirty="0"/>
              <a:t> () returns  all lines in the file as a list of strings (lines)</a:t>
            </a:r>
          </a:p>
          <a:p>
            <a:pPr marL="1143000" lvl="1" indent="-685800"/>
            <a:r>
              <a:rPr lang="en-US" dirty="0"/>
              <a:t> read()   returns the entire file content as one string.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dirty="0"/>
              <a:t>Example: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dirty="0"/>
              <a:t>&gt;&gt;&gt; fin = open ( 'file1.txt' , 'r' 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dirty="0"/>
              <a:t>&gt;&gt;&gt; Line = </a:t>
            </a:r>
            <a:r>
              <a:rPr lang="en-US" dirty="0" err="1"/>
              <a:t>fin.readline</a:t>
            </a:r>
            <a:r>
              <a:rPr lang="en-US" dirty="0"/>
              <a:t>() 		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dirty="0"/>
              <a:t>&gt;&gt;&gt; Lines = </a:t>
            </a:r>
            <a:r>
              <a:rPr lang="en-US" dirty="0" err="1"/>
              <a:t>fin.readlines</a:t>
            </a:r>
            <a:r>
              <a:rPr lang="en-US" dirty="0"/>
              <a:t>()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3"/>
          <p:cNvSpPr txBox="1">
            <a:spLocks noGrp="1"/>
          </p:cNvSpPr>
          <p:nvPr>
            <p:ph type="body" idx="1"/>
          </p:nvPr>
        </p:nvSpPr>
        <p:spPr>
          <a:xfrm>
            <a:off x="1203350" y="4249150"/>
            <a:ext cx="21906300" cy="939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08888" indent="-685800">
              <a:buClr>
                <a:srgbClr val="676C72"/>
              </a:buClr>
              <a:buSzPts val="6224"/>
            </a:pPr>
            <a:r>
              <a:rPr lang="en-US" sz="4906" dirty="0">
                <a:solidFill>
                  <a:srgbClr val="676C72"/>
                </a:solidFill>
              </a:rPr>
              <a:t>Assume the following contents in file1.txt </a:t>
            </a:r>
          </a:p>
        </p:txBody>
      </p:sp>
      <p:sp>
        <p:nvSpPr>
          <p:cNvPr id="278" name="Google Shape;278;p53"/>
          <p:cNvSpPr txBox="1">
            <a:spLocks noGrp="1"/>
          </p:cNvSpPr>
          <p:nvPr>
            <p:ph type="title"/>
          </p:nvPr>
        </p:nvSpPr>
        <p:spPr>
          <a:xfrm>
            <a:off x="970400" y="1290125"/>
            <a:ext cx="22913728" cy="192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file1.txt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19E135-86BA-0319-6655-6BA334C81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649" y="5518443"/>
            <a:ext cx="11214701" cy="6017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3"/>
          <p:cNvSpPr txBox="1">
            <a:spLocks noGrp="1"/>
          </p:cNvSpPr>
          <p:nvPr>
            <p:ph type="body" idx="1"/>
          </p:nvPr>
        </p:nvSpPr>
        <p:spPr>
          <a:xfrm>
            <a:off x="1203350" y="4249150"/>
            <a:ext cx="21906300" cy="634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08888" indent="-685800">
              <a:buClr>
                <a:srgbClr val="676C72"/>
              </a:buClr>
              <a:buSzPts val="6224"/>
            </a:pPr>
            <a:r>
              <a:rPr lang="en-US" sz="4000" dirty="0">
                <a:solidFill>
                  <a:srgbClr val="676C72"/>
                </a:solidFill>
              </a:rPr>
              <a:t>We use a special character to indicate when a line ends called the "newline"</a:t>
            </a:r>
          </a:p>
          <a:p>
            <a:pPr marL="708888" indent="-685800">
              <a:buClr>
                <a:srgbClr val="676C72"/>
              </a:buClr>
              <a:buSzPts val="6224"/>
            </a:pPr>
            <a:r>
              <a:rPr lang="en-US" sz="4000" dirty="0">
                <a:solidFill>
                  <a:srgbClr val="676C72"/>
                </a:solidFill>
              </a:rPr>
              <a:t>We represent it as \n in strings </a:t>
            </a:r>
          </a:p>
          <a:p>
            <a:pPr marL="708888" indent="-685800">
              <a:buClr>
                <a:srgbClr val="676C72"/>
              </a:buClr>
              <a:buSzPts val="6224"/>
            </a:pPr>
            <a:r>
              <a:rPr lang="en-US" sz="4000" dirty="0">
                <a:solidFill>
                  <a:srgbClr val="676C72"/>
                </a:solidFill>
              </a:rPr>
              <a:t>Newline is still one character - not two</a:t>
            </a:r>
          </a:p>
          <a:p>
            <a:pPr marL="1051788" lvl="1" indent="-571500">
              <a:buClr>
                <a:srgbClr val="676C72"/>
              </a:buClr>
              <a:buSzPts val="6224"/>
            </a:pPr>
            <a:r>
              <a:rPr lang="en-US" sz="4000" dirty="0">
                <a:solidFill>
                  <a:srgbClr val="676C72"/>
                </a:solidFill>
              </a:rPr>
              <a:t>&gt;&gt;&gt; stuff = 'X\</a:t>
            </a:r>
            <a:r>
              <a:rPr lang="en-US" sz="4000" dirty="0" err="1">
                <a:solidFill>
                  <a:srgbClr val="676C72"/>
                </a:solidFill>
              </a:rPr>
              <a:t>nY</a:t>
            </a:r>
            <a:r>
              <a:rPr lang="en-US" sz="4000" dirty="0">
                <a:solidFill>
                  <a:srgbClr val="676C72"/>
                </a:solidFill>
              </a:rPr>
              <a:t>’</a:t>
            </a:r>
          </a:p>
          <a:p>
            <a:pPr marL="1051788" lvl="1" indent="-571500">
              <a:buClr>
                <a:srgbClr val="676C72"/>
              </a:buClr>
              <a:buSzPts val="6224"/>
            </a:pPr>
            <a:r>
              <a:rPr lang="en-US" sz="4000" dirty="0">
                <a:solidFill>
                  <a:srgbClr val="676C72"/>
                </a:solidFill>
              </a:rPr>
              <a:t>&gt;&gt;&gt; print (stuff)</a:t>
            </a:r>
          </a:p>
          <a:p>
            <a:pPr marL="1051788" lvl="1" indent="-571500">
              <a:buClr>
                <a:srgbClr val="676C72"/>
              </a:buClr>
              <a:buSzPts val="6224"/>
            </a:pPr>
            <a:r>
              <a:rPr lang="en-US" sz="4000" dirty="0">
                <a:solidFill>
                  <a:srgbClr val="676C72"/>
                </a:solidFill>
              </a:rPr>
              <a:t>X</a:t>
            </a:r>
          </a:p>
          <a:p>
            <a:pPr marL="1051788" lvl="1" indent="-571500">
              <a:buClr>
                <a:srgbClr val="676C72"/>
              </a:buClr>
              <a:buSzPts val="6224"/>
            </a:pPr>
            <a:r>
              <a:rPr lang="en-US" sz="4000" dirty="0">
                <a:solidFill>
                  <a:srgbClr val="676C72"/>
                </a:solidFill>
              </a:rPr>
              <a:t>Y</a:t>
            </a:r>
          </a:p>
          <a:p>
            <a:pPr marL="1051788" lvl="1" indent="-571500">
              <a:buClr>
                <a:srgbClr val="676C72"/>
              </a:buClr>
              <a:buSzPts val="6224"/>
            </a:pPr>
            <a:r>
              <a:rPr lang="en-US" sz="4000" dirty="0">
                <a:solidFill>
                  <a:srgbClr val="676C72"/>
                </a:solidFill>
              </a:rPr>
              <a:t>&gt;&gt;&gt; </a:t>
            </a:r>
            <a:r>
              <a:rPr lang="en-US" sz="4000" dirty="0" err="1">
                <a:solidFill>
                  <a:srgbClr val="676C72"/>
                </a:solidFill>
              </a:rPr>
              <a:t>len</a:t>
            </a:r>
            <a:r>
              <a:rPr lang="en-US" sz="4000" dirty="0">
                <a:solidFill>
                  <a:srgbClr val="676C72"/>
                </a:solidFill>
              </a:rPr>
              <a:t> (stuff)</a:t>
            </a:r>
          </a:p>
          <a:p>
            <a:pPr marL="1051788" lvl="1" indent="-571500">
              <a:buClr>
                <a:srgbClr val="676C72"/>
              </a:buClr>
              <a:buSzPts val="6224"/>
            </a:pPr>
            <a:r>
              <a:rPr lang="en-US" sz="4000" dirty="0">
                <a:solidFill>
                  <a:srgbClr val="676C72"/>
                </a:solidFill>
              </a:rPr>
              <a:t>3</a:t>
            </a:r>
          </a:p>
          <a:p>
            <a:pPr marL="708888" indent="-685800">
              <a:buClr>
                <a:srgbClr val="676C72"/>
              </a:buClr>
              <a:buSzPts val="6224"/>
            </a:pPr>
            <a:endParaRPr lang="en-US" sz="4000" dirty="0">
              <a:solidFill>
                <a:srgbClr val="676C72"/>
              </a:solidFill>
            </a:endParaRPr>
          </a:p>
        </p:txBody>
      </p:sp>
      <p:sp>
        <p:nvSpPr>
          <p:cNvPr id="278" name="Google Shape;278;p53"/>
          <p:cNvSpPr txBox="1">
            <a:spLocks noGrp="1"/>
          </p:cNvSpPr>
          <p:nvPr>
            <p:ph type="title"/>
          </p:nvPr>
        </p:nvSpPr>
        <p:spPr>
          <a:xfrm>
            <a:off x="970400" y="1290125"/>
            <a:ext cx="22913728" cy="192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The newline Character</a:t>
            </a:r>
          </a:p>
        </p:txBody>
      </p:sp>
    </p:spTree>
    <p:extLst>
      <p:ext uri="{BB962C8B-B14F-4D97-AF65-F5344CB8AC3E}">
        <p14:creationId xmlns:p14="http://schemas.microsoft.com/office/powerpoint/2010/main" val="1278394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3"/>
          <p:cNvSpPr txBox="1">
            <a:spLocks noGrp="1"/>
          </p:cNvSpPr>
          <p:nvPr>
            <p:ph type="title"/>
          </p:nvPr>
        </p:nvSpPr>
        <p:spPr>
          <a:xfrm>
            <a:off x="970400" y="1290125"/>
            <a:ext cx="22913728" cy="192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A closer look at reading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88BA3-BADE-BCF8-6436-7196DC403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472" y="3213648"/>
            <a:ext cx="5362223" cy="2707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7B6ECF-9EB1-0276-B636-6A1EB15C9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342" y="2929758"/>
            <a:ext cx="10267673" cy="16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38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3"/>
          <p:cNvSpPr txBox="1">
            <a:spLocks noGrp="1"/>
          </p:cNvSpPr>
          <p:nvPr>
            <p:ph type="title"/>
          </p:nvPr>
        </p:nvSpPr>
        <p:spPr>
          <a:xfrm>
            <a:off x="970400" y="1290125"/>
            <a:ext cx="22913728" cy="192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A closer look at reading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88BA3-BADE-BCF8-6436-7196DC403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472" y="3213648"/>
            <a:ext cx="5362223" cy="2707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7B6ECF-9EB1-0276-B636-6A1EB15C9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342" y="2929758"/>
            <a:ext cx="10267673" cy="1637718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4CD0F0B5-35BA-8060-6788-AE2010608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472" y="6053328"/>
            <a:ext cx="14526264" cy="217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A301D8-C31F-A855-B0E4-192C0B7416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8790" y="5556323"/>
            <a:ext cx="9428209" cy="217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3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3"/>
          <p:cNvSpPr txBox="1">
            <a:spLocks noGrp="1"/>
          </p:cNvSpPr>
          <p:nvPr>
            <p:ph type="body" idx="1"/>
          </p:nvPr>
        </p:nvSpPr>
        <p:spPr>
          <a:xfrm>
            <a:off x="1203350" y="4249150"/>
            <a:ext cx="21906300" cy="244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08888" indent="-685800">
              <a:buClr>
                <a:srgbClr val="676C72"/>
              </a:buClr>
              <a:buSzPts val="6224"/>
            </a:pPr>
            <a:r>
              <a:rPr lang="en-US" sz="4906" dirty="0">
                <a:solidFill>
                  <a:srgbClr val="676C72"/>
                </a:solidFill>
              </a:rPr>
              <a:t>read() : reads the entire contents of the file content as a string including “newline” characters “\n”.</a:t>
            </a:r>
          </a:p>
          <a:p>
            <a:pPr marL="23088" indent="0">
              <a:buClr>
                <a:srgbClr val="676C72"/>
              </a:buClr>
              <a:buSzPts val="6224"/>
              <a:buNone/>
            </a:pPr>
            <a:endParaRPr lang="en-US" sz="4906" dirty="0">
              <a:solidFill>
                <a:srgbClr val="676C72"/>
              </a:solidFill>
            </a:endParaRPr>
          </a:p>
        </p:txBody>
      </p:sp>
      <p:sp>
        <p:nvSpPr>
          <p:cNvPr id="278" name="Google Shape;278;p53"/>
          <p:cNvSpPr txBox="1">
            <a:spLocks noGrp="1"/>
          </p:cNvSpPr>
          <p:nvPr>
            <p:ph type="title"/>
          </p:nvPr>
        </p:nvSpPr>
        <p:spPr>
          <a:xfrm>
            <a:off x="970400" y="1290125"/>
            <a:ext cx="22913728" cy="192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Reading from a file (cont.)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9BBEECB-C245-5A24-ECDA-F211E567D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8399" y="7734138"/>
            <a:ext cx="17767201" cy="19438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7036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3"/>
          <p:cNvSpPr txBox="1">
            <a:spLocks noGrp="1"/>
          </p:cNvSpPr>
          <p:nvPr>
            <p:ph type="body" idx="1"/>
          </p:nvPr>
        </p:nvSpPr>
        <p:spPr>
          <a:xfrm>
            <a:off x="1203350" y="4249150"/>
            <a:ext cx="21906300" cy="151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00100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Seek (offset) method: sets the file's current position at the offset (character position).</a:t>
            </a:r>
          </a:p>
        </p:txBody>
      </p:sp>
      <p:sp>
        <p:nvSpPr>
          <p:cNvPr id="278" name="Google Shape;278;p53"/>
          <p:cNvSpPr txBox="1">
            <a:spLocks noGrp="1"/>
          </p:cNvSpPr>
          <p:nvPr>
            <p:ph type="title"/>
          </p:nvPr>
        </p:nvSpPr>
        <p:spPr>
          <a:xfrm>
            <a:off x="970400" y="1290125"/>
            <a:ext cx="22913728" cy="192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Reading from a file (cont.)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8F73D5-68F4-7484-DCEC-63CA86586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126" y="5417667"/>
            <a:ext cx="13725748" cy="672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88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3"/>
          <p:cNvSpPr txBox="1">
            <a:spLocks noGrp="1"/>
          </p:cNvSpPr>
          <p:nvPr>
            <p:ph type="title"/>
          </p:nvPr>
        </p:nvSpPr>
        <p:spPr>
          <a:xfrm>
            <a:off x="970400" y="1290125"/>
            <a:ext cx="22913728" cy="192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Looping over the contents of a file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02AE757-E81E-A39E-CB10-37107347B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537" y="4111752"/>
            <a:ext cx="17922926" cy="691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710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3"/>
          <p:cNvSpPr txBox="1">
            <a:spLocks noGrp="1"/>
          </p:cNvSpPr>
          <p:nvPr>
            <p:ph type="body" idx="1"/>
          </p:nvPr>
        </p:nvSpPr>
        <p:spPr>
          <a:xfrm>
            <a:off x="1203350" y="4249150"/>
            <a:ext cx="21906300" cy="4672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00100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put an if statement in our for loop to only print lines that meet some criteria</a:t>
            </a:r>
          </a:p>
          <a:p>
            <a:pPr marL="1257300" lvl="1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fhand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open('mbox-short.txt')</a:t>
            </a:r>
          </a:p>
          <a:p>
            <a:pPr marL="1257300" lvl="1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line in </a:t>
            </a:r>
            <a:r>
              <a:rPr lang="en-US" sz="5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fhand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1257300" lvl="1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if </a:t>
            </a:r>
            <a:r>
              <a:rPr lang="en-US" sz="5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line.startswith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('From:') :</a:t>
            </a:r>
          </a:p>
          <a:p>
            <a:pPr marL="1257300" lvl="1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print (line)</a:t>
            </a:r>
          </a:p>
        </p:txBody>
      </p:sp>
      <p:sp>
        <p:nvSpPr>
          <p:cNvPr id="278" name="Google Shape;278;p53"/>
          <p:cNvSpPr txBox="1">
            <a:spLocks noGrp="1"/>
          </p:cNvSpPr>
          <p:nvPr>
            <p:ph type="title"/>
          </p:nvPr>
        </p:nvSpPr>
        <p:spPr>
          <a:xfrm>
            <a:off x="970400" y="1290125"/>
            <a:ext cx="22913728" cy="192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Searching Through a File</a:t>
            </a:r>
          </a:p>
        </p:txBody>
      </p:sp>
    </p:spTree>
    <p:extLst>
      <p:ext uri="{BB962C8B-B14F-4D97-AF65-F5344CB8AC3E}">
        <p14:creationId xmlns:p14="http://schemas.microsoft.com/office/powerpoint/2010/main" val="3674125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3"/>
          <p:cNvSpPr txBox="1">
            <a:spLocks noGrp="1"/>
          </p:cNvSpPr>
          <p:nvPr>
            <p:ph type="body" idx="1"/>
          </p:nvPr>
        </p:nvSpPr>
        <p:spPr>
          <a:xfrm>
            <a:off x="1238850" y="3213648"/>
            <a:ext cx="21906300" cy="6224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08888" indent="-685800">
              <a:buClr>
                <a:srgbClr val="676C72"/>
              </a:buClr>
              <a:buSzPts val="6224"/>
            </a:pPr>
            <a:r>
              <a:rPr lang="en-US" sz="4906" dirty="0">
                <a:solidFill>
                  <a:srgbClr val="676C72"/>
                </a:solidFill>
              </a:rPr>
              <a:t>We can strip the whitespace from the right hand side of the string using </a:t>
            </a:r>
            <a:r>
              <a:rPr lang="en-US" sz="4906" dirty="0" err="1">
                <a:solidFill>
                  <a:srgbClr val="676C72"/>
                </a:solidFill>
              </a:rPr>
              <a:t>rstrip</a:t>
            </a:r>
            <a:r>
              <a:rPr lang="en-US" sz="4906" dirty="0">
                <a:solidFill>
                  <a:srgbClr val="676C72"/>
                </a:solidFill>
              </a:rPr>
              <a:t>() from the string library</a:t>
            </a:r>
          </a:p>
          <a:p>
            <a:pPr marL="708888" indent="-685800">
              <a:buClr>
                <a:srgbClr val="676C72"/>
              </a:buClr>
              <a:buSzPts val="6224"/>
            </a:pPr>
            <a:r>
              <a:rPr lang="en-US" sz="4906" dirty="0">
                <a:solidFill>
                  <a:srgbClr val="676C72"/>
                </a:solidFill>
              </a:rPr>
              <a:t>The newline is considered "white space" and is stripped</a:t>
            </a:r>
          </a:p>
          <a:p>
            <a:pPr marL="1166088" lvl="1" indent="-685800">
              <a:buClr>
                <a:srgbClr val="676C72"/>
              </a:buClr>
              <a:buSzPts val="6224"/>
            </a:pPr>
            <a:r>
              <a:rPr lang="en-US" sz="4906" dirty="0" err="1">
                <a:solidFill>
                  <a:srgbClr val="676C72"/>
                </a:solidFill>
              </a:rPr>
              <a:t>fhand</a:t>
            </a:r>
            <a:r>
              <a:rPr lang="en-US" sz="4906" dirty="0">
                <a:solidFill>
                  <a:srgbClr val="676C72"/>
                </a:solidFill>
              </a:rPr>
              <a:t> = open('mbox-short.txt')</a:t>
            </a:r>
          </a:p>
          <a:p>
            <a:pPr marL="1166088" lvl="1" indent="-685800">
              <a:buClr>
                <a:srgbClr val="676C72"/>
              </a:buClr>
              <a:buSzPts val="6224"/>
            </a:pPr>
            <a:r>
              <a:rPr lang="en-US" sz="4906" dirty="0">
                <a:solidFill>
                  <a:srgbClr val="676C72"/>
                </a:solidFill>
              </a:rPr>
              <a:t>for line in </a:t>
            </a:r>
            <a:r>
              <a:rPr lang="en-US" sz="4906" dirty="0" err="1">
                <a:solidFill>
                  <a:srgbClr val="676C72"/>
                </a:solidFill>
              </a:rPr>
              <a:t>fhand</a:t>
            </a:r>
            <a:r>
              <a:rPr lang="en-US" sz="4906" dirty="0">
                <a:solidFill>
                  <a:srgbClr val="676C72"/>
                </a:solidFill>
              </a:rPr>
              <a:t>:</a:t>
            </a:r>
          </a:p>
          <a:p>
            <a:pPr marL="1166088" lvl="1" indent="-685800">
              <a:buClr>
                <a:srgbClr val="676C72"/>
              </a:buClr>
              <a:buSzPts val="6224"/>
            </a:pPr>
            <a:r>
              <a:rPr lang="en-US" sz="4906" dirty="0">
                <a:solidFill>
                  <a:srgbClr val="676C72"/>
                </a:solidFill>
              </a:rPr>
              <a:t>      line = </a:t>
            </a:r>
            <a:r>
              <a:rPr lang="en-US" sz="4906" dirty="0" err="1">
                <a:solidFill>
                  <a:srgbClr val="676C72"/>
                </a:solidFill>
              </a:rPr>
              <a:t>line.rstrip</a:t>
            </a:r>
            <a:r>
              <a:rPr lang="en-US" sz="4906" dirty="0">
                <a:solidFill>
                  <a:srgbClr val="676C72"/>
                </a:solidFill>
              </a:rPr>
              <a:t>()</a:t>
            </a:r>
          </a:p>
          <a:p>
            <a:pPr marL="1166088" lvl="1" indent="-685800">
              <a:buClr>
                <a:srgbClr val="676C72"/>
              </a:buClr>
              <a:buSzPts val="6224"/>
            </a:pPr>
            <a:r>
              <a:rPr lang="en-US" sz="4906" dirty="0">
                <a:solidFill>
                  <a:srgbClr val="676C72"/>
                </a:solidFill>
              </a:rPr>
              <a:t>      if </a:t>
            </a:r>
            <a:r>
              <a:rPr lang="en-US" sz="4906" dirty="0" err="1">
                <a:solidFill>
                  <a:srgbClr val="676C72"/>
                </a:solidFill>
              </a:rPr>
              <a:t>line.startswith</a:t>
            </a:r>
            <a:r>
              <a:rPr lang="en-US" sz="4906" dirty="0">
                <a:solidFill>
                  <a:srgbClr val="676C72"/>
                </a:solidFill>
              </a:rPr>
              <a:t>('From:') :</a:t>
            </a:r>
          </a:p>
          <a:p>
            <a:pPr marL="1166088" lvl="1" indent="-685800">
              <a:buClr>
                <a:srgbClr val="676C72"/>
              </a:buClr>
              <a:buSzPts val="6224"/>
            </a:pPr>
            <a:r>
              <a:rPr lang="en-US" sz="4906" dirty="0">
                <a:solidFill>
                  <a:srgbClr val="676C72"/>
                </a:solidFill>
              </a:rPr>
              <a:t>            print (line)</a:t>
            </a:r>
          </a:p>
        </p:txBody>
      </p:sp>
      <p:sp>
        <p:nvSpPr>
          <p:cNvPr id="278" name="Google Shape;278;p53"/>
          <p:cNvSpPr txBox="1">
            <a:spLocks noGrp="1"/>
          </p:cNvSpPr>
          <p:nvPr>
            <p:ph type="title"/>
          </p:nvPr>
        </p:nvSpPr>
        <p:spPr>
          <a:xfrm>
            <a:off x="970400" y="1290125"/>
            <a:ext cx="22913728" cy="192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Searching Through a File (fixed)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235928F-BEEC-7C57-DDCB-612002866C5B}"/>
              </a:ext>
            </a:extLst>
          </p:cNvPr>
          <p:cNvSpPr>
            <a:spLocks/>
          </p:cNvSpPr>
          <p:nvPr/>
        </p:nvSpPr>
        <p:spPr bwMode="auto">
          <a:xfrm>
            <a:off x="8257600" y="9196084"/>
            <a:ext cx="8339327" cy="307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spcBef>
                <a:spcPts val="3500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00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00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00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00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 dirty="0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From: </a:t>
            </a:r>
            <a:r>
              <a:rPr lang="en-US" altLang="en-US" sz="4000" dirty="0" err="1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stephen.marquard@uct.ac.za</a:t>
            </a:r>
            <a:endParaRPr lang="en-US" altLang="en-US" sz="4000" dirty="0">
              <a:solidFill>
                <a:schemeClr val="bg2">
                  <a:lumMod val="75000"/>
                </a:schemeClr>
              </a:solidFill>
              <a:ea typeface="MS PGothic" panose="020B0600070205080204" pitchFamily="34" charset="-128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 dirty="0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From: </a:t>
            </a:r>
            <a:r>
              <a:rPr lang="en-US" altLang="en-US" sz="4000" dirty="0" err="1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louis@media.berkeley.edu</a:t>
            </a:r>
            <a:endParaRPr lang="en-US" altLang="en-US" sz="4000" dirty="0">
              <a:solidFill>
                <a:schemeClr val="bg2">
                  <a:lumMod val="75000"/>
                </a:schemeClr>
              </a:solidFill>
              <a:ea typeface="MS PGothic" panose="020B0600070205080204" pitchFamily="34" charset="-128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 dirty="0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From: </a:t>
            </a:r>
            <a:r>
              <a:rPr lang="en-US" altLang="en-US" sz="4000" dirty="0" err="1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zqian@umich.edu</a:t>
            </a:r>
            <a:endParaRPr lang="en-US" altLang="en-US" sz="4000" dirty="0">
              <a:solidFill>
                <a:schemeClr val="bg2">
                  <a:lumMod val="75000"/>
                </a:schemeClr>
              </a:solidFill>
              <a:ea typeface="MS PGothic" panose="020B0600070205080204" pitchFamily="34" charset="-128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 dirty="0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From: </a:t>
            </a:r>
            <a:r>
              <a:rPr lang="en-US" altLang="en-US" sz="4000" dirty="0" err="1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rjlowe@iupui.edu</a:t>
            </a:r>
            <a:endParaRPr lang="en-US" altLang="en-US" sz="4000" dirty="0">
              <a:solidFill>
                <a:schemeClr val="bg2">
                  <a:lumMod val="75000"/>
                </a:schemeClr>
              </a:solidFill>
              <a:ea typeface="MS PGothic" panose="020B0600070205080204" pitchFamily="34" charset="-128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 dirty="0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149995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>
            <a:spLocks noGrp="1"/>
          </p:cNvSpPr>
          <p:nvPr>
            <p:ph type="body" idx="1"/>
          </p:nvPr>
        </p:nvSpPr>
        <p:spPr>
          <a:xfrm>
            <a:off x="2278700" y="5164168"/>
            <a:ext cx="158433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indent="-571500">
              <a:buClr>
                <a:schemeClr val="dk1"/>
              </a:buClr>
              <a:buSzPts val="1100"/>
            </a:pPr>
            <a:r>
              <a:rPr lang="en-US" sz="3600" dirty="0">
                <a:solidFill>
                  <a:srgbClr val="676C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571500" indent="-571500">
              <a:buClr>
                <a:schemeClr val="dk1"/>
              </a:buClr>
              <a:buSzPts val="1100"/>
            </a:pPr>
            <a:r>
              <a:rPr lang="en-US" sz="3600" dirty="0">
                <a:solidFill>
                  <a:srgbClr val="676C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Opening a file</a:t>
            </a:r>
          </a:p>
          <a:p>
            <a:pPr marL="571500" indent="-571500">
              <a:buClr>
                <a:schemeClr val="dk1"/>
              </a:buClr>
              <a:buSzPts val="1100"/>
            </a:pPr>
            <a:r>
              <a:rPr lang="en-US" sz="3600" dirty="0">
                <a:solidFill>
                  <a:srgbClr val="676C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 from a file </a:t>
            </a:r>
          </a:p>
          <a:p>
            <a:pPr marL="571500" indent="-571500">
              <a:buClr>
                <a:schemeClr val="dk1"/>
              </a:buClr>
              <a:buSzPts val="1100"/>
            </a:pPr>
            <a:r>
              <a:rPr lang="en-US" sz="3600" dirty="0">
                <a:solidFill>
                  <a:srgbClr val="676C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Writing to a file</a:t>
            </a:r>
          </a:p>
          <a:p>
            <a:pPr marL="571500" indent="-571500">
              <a:buClr>
                <a:schemeClr val="dk1"/>
              </a:buClr>
              <a:buSzPts val="1100"/>
            </a:pPr>
            <a:r>
              <a:rPr lang="en-US" sz="3600" dirty="0">
                <a:solidFill>
                  <a:srgbClr val="676C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Closing  a file</a:t>
            </a:r>
          </a:p>
          <a:p>
            <a:pPr marL="571500" indent="-571500">
              <a:buClr>
                <a:schemeClr val="dk1"/>
              </a:buClr>
              <a:buSzPts val="1100"/>
            </a:pPr>
            <a:r>
              <a:rPr lang="en-US" sz="3600" dirty="0">
                <a:solidFill>
                  <a:srgbClr val="676C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 from the Web</a:t>
            </a:r>
          </a:p>
        </p:txBody>
      </p:sp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3"/>
          <p:cNvSpPr txBox="1">
            <a:spLocks noGrp="1"/>
          </p:cNvSpPr>
          <p:nvPr>
            <p:ph type="title"/>
          </p:nvPr>
        </p:nvSpPr>
        <p:spPr>
          <a:xfrm>
            <a:off x="970400" y="1290125"/>
            <a:ext cx="22913728" cy="192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Using in to select lines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D806CA-CB12-A330-73F4-9C7BC8487E62}"/>
              </a:ext>
            </a:extLst>
          </p:cNvPr>
          <p:cNvSpPr txBox="1">
            <a:spLocks noChangeArrowheads="1"/>
          </p:cNvSpPr>
          <p:nvPr/>
        </p:nvSpPr>
        <p:spPr>
          <a:xfrm>
            <a:off x="829185" y="3928316"/>
            <a:ext cx="21335871" cy="102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sz="4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sz="4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sz="3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sz="3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42148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We can look for a string anywhere in a line as our selection criteria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0DBED4-3E1C-4A1D-5770-42CBB70729FA}"/>
              </a:ext>
            </a:extLst>
          </p:cNvPr>
          <p:cNvSpPr>
            <a:spLocks/>
          </p:cNvSpPr>
          <p:nvPr/>
        </p:nvSpPr>
        <p:spPr bwMode="auto">
          <a:xfrm>
            <a:off x="7982587" y="5408389"/>
            <a:ext cx="8056692" cy="307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spcBef>
                <a:spcPts val="3500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00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00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00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00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 dirty="0" err="1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fhand</a:t>
            </a:r>
            <a:r>
              <a:rPr lang="en-US" altLang="en-US" sz="4000" dirty="0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 = open('</a:t>
            </a:r>
            <a:r>
              <a:rPr lang="en-US" altLang="en-US" sz="4000" dirty="0" err="1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mbox-short.txt</a:t>
            </a:r>
            <a:r>
              <a:rPr lang="en-US" altLang="en-US" sz="4000" dirty="0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')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 dirty="0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for line in </a:t>
            </a:r>
            <a:r>
              <a:rPr lang="en-US" altLang="en-US" sz="4000" dirty="0" err="1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fhand</a:t>
            </a:r>
            <a:r>
              <a:rPr lang="en-US" altLang="en-US" sz="4000" dirty="0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 dirty="0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    line = </a:t>
            </a:r>
            <a:r>
              <a:rPr lang="en-US" altLang="en-US" sz="4000" dirty="0" err="1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line.rstrip</a:t>
            </a:r>
            <a:r>
              <a:rPr lang="en-US" altLang="en-US" sz="4000" dirty="0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 dirty="0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    if '@uct.ac.za' in line : 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 dirty="0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print (line)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05089F-2473-D28C-20F7-0DA1D8C31BD0}"/>
              </a:ext>
            </a:extLst>
          </p:cNvPr>
          <p:cNvSpPr>
            <a:spLocks/>
          </p:cNvSpPr>
          <p:nvPr/>
        </p:nvSpPr>
        <p:spPr bwMode="auto">
          <a:xfrm>
            <a:off x="4857532" y="8762676"/>
            <a:ext cx="14306802" cy="246221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3500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00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00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00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00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3200" dirty="0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From </a:t>
            </a:r>
            <a:r>
              <a:rPr lang="en-US" altLang="en-US" sz="3200" dirty="0" err="1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stephen.marquard@uct.ac.za</a:t>
            </a:r>
            <a:r>
              <a:rPr lang="en-US" altLang="en-US" sz="3200" dirty="0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 Sat Jan  5 09:14:16 2008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3200" dirty="0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X-Authentication-Warning: set sender to stephen.marquard@uct.ac.za using –f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3200" dirty="0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From: </a:t>
            </a:r>
            <a:r>
              <a:rPr lang="en-US" altLang="en-US" sz="3200" dirty="0" err="1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stephen.marquard@uct.ac.zaAuthor</a:t>
            </a:r>
            <a:r>
              <a:rPr lang="en-US" altLang="en-US" sz="3200" dirty="0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: </a:t>
            </a:r>
            <a:r>
              <a:rPr lang="en-US" altLang="en-US" sz="3200" dirty="0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stephen.marquard@uct.ac.za</a:t>
            </a:r>
            <a:endParaRPr lang="en-US" altLang="en-US" sz="3200" dirty="0">
              <a:solidFill>
                <a:schemeClr val="bg2">
                  <a:lumMod val="75000"/>
                </a:schemeClr>
              </a:solidFill>
              <a:ea typeface="MS PGothic" panose="020B0600070205080204" pitchFamily="34" charset="-128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3200" dirty="0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From david.horwitz@uct.ac.za Fri Jan  4 07:02:32 2008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3200" dirty="0">
                <a:solidFill>
                  <a:schemeClr val="bg2">
                    <a:lumMod val="75000"/>
                  </a:schemeClr>
                </a:solidFill>
                <a:ea typeface="MS PGothic" panose="020B0600070205080204" pitchFamily="34" charset="-128"/>
              </a:rPr>
              <a:t>X-Authentication-Warning: set sender to david.horwitz@uct.ac.za using -f...</a:t>
            </a:r>
          </a:p>
        </p:txBody>
      </p:sp>
    </p:spTree>
    <p:extLst>
      <p:ext uri="{BB962C8B-B14F-4D97-AF65-F5344CB8AC3E}">
        <p14:creationId xmlns:p14="http://schemas.microsoft.com/office/powerpoint/2010/main" val="1930425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3"/>
          <p:cNvSpPr txBox="1">
            <a:spLocks noGrp="1"/>
          </p:cNvSpPr>
          <p:nvPr>
            <p:ph type="body" idx="1"/>
          </p:nvPr>
        </p:nvSpPr>
        <p:spPr>
          <a:xfrm>
            <a:off x="1203350" y="4249150"/>
            <a:ext cx="21906300" cy="449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indent="-571500"/>
            <a:r>
              <a:rPr lang="en-US" sz="4000" dirty="0" err="1"/>
              <a:t>fname</a:t>
            </a:r>
            <a:r>
              <a:rPr lang="en-US" sz="4000" dirty="0"/>
              <a:t> = input('Enter the file name:  ')</a:t>
            </a:r>
          </a:p>
          <a:p>
            <a:pPr marL="571500" indent="-571500"/>
            <a:r>
              <a:rPr lang="en-US" sz="4000" dirty="0" err="1"/>
              <a:t>fhand</a:t>
            </a:r>
            <a:r>
              <a:rPr lang="en-US" sz="4000" dirty="0"/>
              <a:t> = open(</a:t>
            </a:r>
            <a:r>
              <a:rPr lang="en-US" sz="4000" dirty="0" err="1"/>
              <a:t>fname</a:t>
            </a:r>
            <a:r>
              <a:rPr lang="en-US" sz="4000" dirty="0"/>
              <a:t>)</a:t>
            </a:r>
          </a:p>
          <a:p>
            <a:pPr marL="571500" indent="-571500"/>
            <a:r>
              <a:rPr lang="en-US" sz="4000" dirty="0"/>
              <a:t>count = 0</a:t>
            </a:r>
          </a:p>
          <a:p>
            <a:pPr marL="571500" indent="-571500"/>
            <a:r>
              <a:rPr lang="en-US" sz="4000" dirty="0"/>
              <a:t>for line in </a:t>
            </a:r>
            <a:r>
              <a:rPr lang="en-US" sz="4000" dirty="0" err="1"/>
              <a:t>fhand</a:t>
            </a:r>
            <a:r>
              <a:rPr lang="en-US" sz="4000" dirty="0"/>
              <a:t>:</a:t>
            </a:r>
          </a:p>
          <a:p>
            <a:pPr marL="571500" indent="-571500"/>
            <a:r>
              <a:rPr lang="en-US" sz="4000" dirty="0"/>
              <a:t>    if </a:t>
            </a:r>
            <a:r>
              <a:rPr lang="en-US" sz="4000" dirty="0" err="1"/>
              <a:t>line.startswith</a:t>
            </a:r>
            <a:r>
              <a:rPr lang="en-US" sz="4000" dirty="0"/>
              <a:t>('Subject:') :</a:t>
            </a:r>
          </a:p>
          <a:p>
            <a:pPr marL="571500" indent="-571500"/>
            <a:r>
              <a:rPr lang="en-US" sz="4000" dirty="0"/>
              <a:t>        count = count + 1</a:t>
            </a:r>
          </a:p>
          <a:p>
            <a:pPr marL="571500" indent="-571500"/>
            <a:r>
              <a:rPr lang="en-US" sz="4000" dirty="0"/>
              <a:t>print ('There were', count, 'subject lines in', </a:t>
            </a:r>
            <a:r>
              <a:rPr lang="en-US" sz="4000" dirty="0" err="1"/>
              <a:t>fname</a:t>
            </a:r>
            <a:r>
              <a:rPr lang="en-US" sz="4000" dirty="0"/>
              <a:t>)</a:t>
            </a:r>
          </a:p>
        </p:txBody>
      </p:sp>
      <p:sp>
        <p:nvSpPr>
          <p:cNvPr id="278" name="Google Shape;278;p53"/>
          <p:cNvSpPr txBox="1">
            <a:spLocks noGrp="1"/>
          </p:cNvSpPr>
          <p:nvPr>
            <p:ph type="title"/>
          </p:nvPr>
        </p:nvSpPr>
        <p:spPr>
          <a:xfrm>
            <a:off x="970400" y="1290125"/>
            <a:ext cx="22913728" cy="192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Prompt for File Name</a:t>
            </a:r>
          </a:p>
        </p:txBody>
      </p:sp>
      <p:sp>
        <p:nvSpPr>
          <p:cNvPr id="2" name="Google Shape;276;p53">
            <a:extLst>
              <a:ext uri="{FF2B5EF4-FFF2-40B4-BE49-F238E27FC236}">
                <a16:creationId xmlns:a16="http://schemas.microsoft.com/office/drawing/2014/main" id="{A9F612BA-2BAB-410F-7662-EF18F77D83D5}"/>
              </a:ext>
            </a:extLst>
          </p:cNvPr>
          <p:cNvSpPr txBox="1">
            <a:spLocks/>
          </p:cNvSpPr>
          <p:nvPr/>
        </p:nvSpPr>
        <p:spPr>
          <a:xfrm>
            <a:off x="4217171" y="8742658"/>
            <a:ext cx="16420186" cy="326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sz="4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sz="4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sz="3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sz="3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028700" lvl="1" indent="-571500"/>
            <a:r>
              <a:rPr lang="en-US" sz="4000" dirty="0"/>
              <a:t>Enter the file name:  mbox.txt</a:t>
            </a:r>
          </a:p>
          <a:p>
            <a:pPr marL="1028700" lvl="1" indent="-571500"/>
            <a:r>
              <a:rPr lang="en-US" sz="4000" dirty="0"/>
              <a:t>There were 1797 subject lines in mbox.txt</a:t>
            </a:r>
          </a:p>
          <a:p>
            <a:pPr marL="1028700" lvl="1" indent="-571500"/>
            <a:endParaRPr lang="en-US" sz="4000" dirty="0"/>
          </a:p>
          <a:p>
            <a:pPr marL="1028700" lvl="1" indent="-571500"/>
            <a:r>
              <a:rPr lang="en-US" sz="4000" dirty="0"/>
              <a:t>Enter the file name: mbox-short.txt</a:t>
            </a:r>
          </a:p>
          <a:p>
            <a:pPr marL="1028700" lvl="1" indent="-571500"/>
            <a:r>
              <a:rPr lang="en-US" sz="4000" dirty="0"/>
              <a:t>There were 27 subject lines in mbox-short.txt</a:t>
            </a:r>
          </a:p>
        </p:txBody>
      </p:sp>
    </p:spTree>
    <p:extLst>
      <p:ext uri="{BB962C8B-B14F-4D97-AF65-F5344CB8AC3E}">
        <p14:creationId xmlns:p14="http://schemas.microsoft.com/office/powerpoint/2010/main" val="4167790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3"/>
          <p:cNvSpPr txBox="1">
            <a:spLocks noGrp="1"/>
          </p:cNvSpPr>
          <p:nvPr>
            <p:ph type="body" idx="1"/>
          </p:nvPr>
        </p:nvSpPr>
        <p:spPr>
          <a:xfrm>
            <a:off x="1238850" y="4907518"/>
            <a:ext cx="21906300" cy="4672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00100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Whether you are reading or writing you always need to close a file after you’re done processing it . </a:t>
            </a:r>
          </a:p>
          <a:p>
            <a:pPr marL="800100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some cases, not properly closing a file could result in data loss.</a:t>
            </a:r>
          </a:p>
          <a:p>
            <a:pPr marL="800100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close a file , use the close( )  method</a:t>
            </a:r>
          </a:p>
          <a:p>
            <a:pPr marL="800100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</a:p>
          <a:p>
            <a:pPr marL="114300" indent="0">
              <a:lnSpc>
                <a:spcPct val="90000"/>
              </a:lnSpc>
              <a:buClr>
                <a:schemeClr val="accent1"/>
              </a:buClr>
              <a:buSzPts val="2800"/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</a:t>
            </a:r>
            <a:r>
              <a:rPr lang="en-US" sz="5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f.close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</a:p>
        </p:txBody>
      </p:sp>
      <p:sp>
        <p:nvSpPr>
          <p:cNvPr id="278" name="Google Shape;278;p53"/>
          <p:cNvSpPr txBox="1">
            <a:spLocks noGrp="1"/>
          </p:cNvSpPr>
          <p:nvPr>
            <p:ph type="title"/>
          </p:nvPr>
        </p:nvSpPr>
        <p:spPr>
          <a:xfrm>
            <a:off x="970400" y="1290125"/>
            <a:ext cx="22913728" cy="192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Closing  files</a:t>
            </a:r>
          </a:p>
        </p:txBody>
      </p:sp>
    </p:spTree>
    <p:extLst>
      <p:ext uri="{BB962C8B-B14F-4D97-AF65-F5344CB8AC3E}">
        <p14:creationId xmlns:p14="http://schemas.microsoft.com/office/powerpoint/2010/main" val="3682543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3"/>
          <p:cNvSpPr txBox="1">
            <a:spLocks noGrp="1"/>
          </p:cNvSpPr>
          <p:nvPr>
            <p:ph type="body" idx="1"/>
          </p:nvPr>
        </p:nvSpPr>
        <p:spPr>
          <a:xfrm>
            <a:off x="1238850" y="3572494"/>
            <a:ext cx="21906300" cy="691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00100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write to a file , use “w” open mode. What will happen to the file in “w” mode ??</a:t>
            </a:r>
          </a:p>
          <a:p>
            <a:pPr marL="1257300" lvl="1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File exists: clear the file’s contents. </a:t>
            </a:r>
          </a:p>
          <a:p>
            <a:pPr marL="1257300" lvl="1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File doesn’t exists: a new one is created.</a:t>
            </a:r>
          </a:p>
          <a:p>
            <a:pPr marL="800100" indent="-685800">
              <a:lnSpc>
                <a:spcPct val="90000"/>
              </a:lnSpc>
              <a:buClr>
                <a:schemeClr val="accent1"/>
              </a:buClr>
              <a:buSzPts val="2800"/>
            </a:pPr>
            <a:endParaRPr lang="en-US"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</a:p>
          <a:p>
            <a:pPr marL="114300" indent="0">
              <a:lnSpc>
                <a:spcPct val="90000"/>
              </a:lnSpc>
              <a:buClr>
                <a:schemeClr val="accent1"/>
              </a:buClr>
              <a:buSzPts val="2800"/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f =open ("file2.txt",'w')</a:t>
            </a:r>
          </a:p>
          <a:p>
            <a:pPr marL="114300" indent="0">
              <a:lnSpc>
                <a:spcPct val="90000"/>
              </a:lnSpc>
              <a:buClr>
                <a:schemeClr val="accent1"/>
              </a:buClr>
              <a:buSzPts val="2800"/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</a:t>
            </a:r>
            <a:r>
              <a:rPr lang="en-US" sz="5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f.write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("Hello")</a:t>
            </a:r>
          </a:p>
          <a:p>
            <a:pPr marL="114300" indent="0">
              <a:lnSpc>
                <a:spcPct val="90000"/>
              </a:lnSpc>
              <a:buClr>
                <a:schemeClr val="accent1"/>
              </a:buClr>
              <a:buSzPts val="2800"/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</a:t>
            </a:r>
            <a:r>
              <a:rPr lang="en-US" sz="5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f.close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</a:p>
        </p:txBody>
      </p:sp>
      <p:sp>
        <p:nvSpPr>
          <p:cNvPr id="278" name="Google Shape;278;p53"/>
          <p:cNvSpPr txBox="1">
            <a:spLocks noGrp="1"/>
          </p:cNvSpPr>
          <p:nvPr>
            <p:ph type="title"/>
          </p:nvPr>
        </p:nvSpPr>
        <p:spPr>
          <a:xfrm>
            <a:off x="970400" y="1290125"/>
            <a:ext cx="22913728" cy="192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Writing to a file</a:t>
            </a:r>
          </a:p>
        </p:txBody>
      </p:sp>
    </p:spTree>
    <p:extLst>
      <p:ext uri="{BB962C8B-B14F-4D97-AF65-F5344CB8AC3E}">
        <p14:creationId xmlns:p14="http://schemas.microsoft.com/office/powerpoint/2010/main" val="2238010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3"/>
          <p:cNvSpPr txBox="1">
            <a:spLocks noGrp="1"/>
          </p:cNvSpPr>
          <p:nvPr>
            <p:ph type="body" idx="1"/>
          </p:nvPr>
        </p:nvSpPr>
        <p:spPr>
          <a:xfrm>
            <a:off x="1238850" y="3572494"/>
            <a:ext cx="21906300" cy="8411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00100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you want to write data to your file? Lets take the example of wanting to write numbers!</a:t>
            </a:r>
          </a:p>
          <a:p>
            <a:pPr marL="800100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</a:p>
          <a:p>
            <a:pPr marL="114300" indent="0">
              <a:lnSpc>
                <a:spcPct val="90000"/>
              </a:lnSpc>
              <a:buClr>
                <a:schemeClr val="accent1"/>
              </a:buClr>
              <a:buSzPts val="2800"/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f =open ("file2.txt",'w')</a:t>
            </a:r>
          </a:p>
          <a:p>
            <a:pPr marL="114300" indent="0">
              <a:lnSpc>
                <a:spcPct val="90000"/>
              </a:lnSpc>
              <a:buClr>
                <a:schemeClr val="accent1"/>
              </a:buClr>
              <a:buSzPts val="2800"/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</a:t>
            </a:r>
            <a:r>
              <a:rPr lang="en-US" sz="5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f.write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(7)</a:t>
            </a:r>
          </a:p>
          <a:p>
            <a:pPr marL="114300" indent="0" algn="ctr">
              <a:lnSpc>
                <a:spcPct val="90000"/>
              </a:lnSpc>
              <a:buClr>
                <a:schemeClr val="accent1"/>
              </a:buClr>
              <a:buSzPts val="2800"/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5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TypeError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expected a character buffer object</a:t>
            </a:r>
          </a:p>
          <a:p>
            <a:pPr marL="800100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the string formatting operators  %</a:t>
            </a:r>
          </a:p>
          <a:p>
            <a:pPr marL="800100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</a:p>
          <a:p>
            <a:pPr marL="114300" indent="0">
              <a:lnSpc>
                <a:spcPct val="90000"/>
              </a:lnSpc>
              <a:buClr>
                <a:schemeClr val="accent1"/>
              </a:buClr>
              <a:buSzPts val="2800"/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f =open ("file2.txt",'w')</a:t>
            </a:r>
          </a:p>
          <a:p>
            <a:pPr marL="114300" indent="0">
              <a:lnSpc>
                <a:spcPct val="90000"/>
              </a:lnSpc>
              <a:buClr>
                <a:schemeClr val="accent1"/>
              </a:buClr>
              <a:buSzPts val="2800"/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n= 7</a:t>
            </a:r>
          </a:p>
          <a:p>
            <a:pPr marL="114300" indent="0">
              <a:lnSpc>
                <a:spcPct val="90000"/>
              </a:lnSpc>
              <a:buClr>
                <a:schemeClr val="accent1"/>
              </a:buClr>
              <a:buSzPts val="2800"/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</a:t>
            </a:r>
            <a:r>
              <a:rPr lang="en-US" sz="5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f.write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("this is number %d" %(n))</a:t>
            </a:r>
          </a:p>
        </p:txBody>
      </p:sp>
      <p:sp>
        <p:nvSpPr>
          <p:cNvPr id="278" name="Google Shape;278;p53"/>
          <p:cNvSpPr txBox="1">
            <a:spLocks noGrp="1"/>
          </p:cNvSpPr>
          <p:nvPr>
            <p:ph type="title"/>
          </p:nvPr>
        </p:nvSpPr>
        <p:spPr>
          <a:xfrm>
            <a:off x="970400" y="1290125"/>
            <a:ext cx="22913728" cy="192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Writing to a file (Cont.)</a:t>
            </a:r>
          </a:p>
        </p:txBody>
      </p:sp>
    </p:spTree>
    <p:extLst>
      <p:ext uri="{BB962C8B-B14F-4D97-AF65-F5344CB8AC3E}">
        <p14:creationId xmlns:p14="http://schemas.microsoft.com/office/powerpoint/2010/main" val="328508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3"/>
          <p:cNvSpPr txBox="1">
            <a:spLocks noGrp="1"/>
          </p:cNvSpPr>
          <p:nvPr>
            <p:ph type="body" idx="1"/>
          </p:nvPr>
        </p:nvSpPr>
        <p:spPr>
          <a:xfrm>
            <a:off x="1238850" y="3572494"/>
            <a:ext cx="21906300" cy="8411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00100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append the file content without deleting the original content, use “a” open mode</a:t>
            </a:r>
          </a:p>
          <a:p>
            <a:pPr marL="800100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</a:p>
          <a:p>
            <a:pPr marL="114300" indent="0">
              <a:lnSpc>
                <a:spcPct val="90000"/>
              </a:lnSpc>
              <a:buClr>
                <a:schemeClr val="accent1"/>
              </a:buClr>
              <a:buSzPts val="2800"/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f =open ("file2.txt",'a')</a:t>
            </a:r>
          </a:p>
          <a:p>
            <a:pPr marL="114300" indent="0">
              <a:lnSpc>
                <a:spcPct val="90000"/>
              </a:lnSpc>
              <a:buClr>
                <a:schemeClr val="accent1"/>
              </a:buClr>
              <a:buSzPts val="2800"/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</a:t>
            </a:r>
            <a:r>
              <a:rPr lang="en-US" sz="5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f.write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("Hi") </a:t>
            </a:r>
          </a:p>
          <a:p>
            <a:pPr marL="114300" indent="0">
              <a:lnSpc>
                <a:spcPct val="90000"/>
              </a:lnSpc>
              <a:buClr>
                <a:schemeClr val="accent1"/>
              </a:buClr>
              <a:buSzPts val="2800"/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</a:t>
            </a:r>
            <a:r>
              <a:rPr lang="en-US" sz="5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f.close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</a:p>
          <a:p>
            <a:pPr marL="800100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write a new line in the file, use “ \n”</a:t>
            </a:r>
          </a:p>
          <a:p>
            <a:pPr marL="800100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</a:p>
          <a:p>
            <a:pPr marL="114300" indent="0">
              <a:lnSpc>
                <a:spcPct val="90000"/>
              </a:lnSpc>
              <a:buClr>
                <a:schemeClr val="accent1"/>
              </a:buClr>
              <a:buSzPts val="2800"/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f =open ("file2.txt",'a')</a:t>
            </a:r>
          </a:p>
          <a:p>
            <a:pPr marL="114300" indent="0">
              <a:lnSpc>
                <a:spcPct val="90000"/>
              </a:lnSpc>
              <a:buClr>
                <a:schemeClr val="accent1"/>
              </a:buClr>
              <a:buSzPts val="2800"/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</a:t>
            </a:r>
            <a:r>
              <a:rPr lang="en-US" sz="5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f.write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("\n Welcome") </a:t>
            </a:r>
          </a:p>
          <a:p>
            <a:pPr marL="114300" indent="0">
              <a:lnSpc>
                <a:spcPct val="90000"/>
              </a:lnSpc>
              <a:buClr>
                <a:schemeClr val="accent1"/>
              </a:buClr>
              <a:buSzPts val="2800"/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</a:t>
            </a:r>
            <a:r>
              <a:rPr lang="en-US" sz="5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f.close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</a:p>
        </p:txBody>
      </p:sp>
      <p:sp>
        <p:nvSpPr>
          <p:cNvPr id="278" name="Google Shape;278;p53"/>
          <p:cNvSpPr txBox="1">
            <a:spLocks noGrp="1"/>
          </p:cNvSpPr>
          <p:nvPr>
            <p:ph type="title"/>
          </p:nvPr>
        </p:nvSpPr>
        <p:spPr>
          <a:xfrm>
            <a:off x="970400" y="1290125"/>
            <a:ext cx="22913728" cy="192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Writing to a file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AACED-BD69-84B0-8AF2-CB65ADFE8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384" y="6030835"/>
            <a:ext cx="10597448" cy="654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42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3"/>
          <p:cNvSpPr txBox="1">
            <a:spLocks noGrp="1"/>
          </p:cNvSpPr>
          <p:nvPr>
            <p:ph type="body" idx="1"/>
          </p:nvPr>
        </p:nvSpPr>
        <p:spPr>
          <a:xfrm>
            <a:off x="1238850" y="3572494"/>
            <a:ext cx="21906300" cy="691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00100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is usually buffered in memory before its actually written to a file. </a:t>
            </a:r>
          </a:p>
          <a:p>
            <a:pPr marL="800100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will notice that you will only see what you have written to file after closing it. </a:t>
            </a:r>
          </a:p>
          <a:p>
            <a:pPr marL="800100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want to force the contents of the buffer to be written to the file, you can use the flush method. </a:t>
            </a:r>
          </a:p>
          <a:p>
            <a:pPr marL="800100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</a:p>
          <a:p>
            <a:pPr marL="800100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=open ("file2.txt",‘w')</a:t>
            </a:r>
          </a:p>
          <a:p>
            <a:pPr marL="800100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f.write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(“hello")</a:t>
            </a:r>
          </a:p>
          <a:p>
            <a:pPr marL="800100" indent="-685800">
              <a:lnSpc>
                <a:spcPct val="90000"/>
              </a:lnSpc>
              <a:buClr>
                <a:schemeClr val="accent1"/>
              </a:buClr>
              <a:buSzPts val="2800"/>
            </a:pPr>
            <a:r>
              <a:rPr lang="en-US" sz="5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f.flush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 </a:t>
            </a:r>
          </a:p>
        </p:txBody>
      </p:sp>
      <p:sp>
        <p:nvSpPr>
          <p:cNvPr id="278" name="Google Shape;278;p53"/>
          <p:cNvSpPr txBox="1">
            <a:spLocks noGrp="1"/>
          </p:cNvSpPr>
          <p:nvPr>
            <p:ph type="title"/>
          </p:nvPr>
        </p:nvSpPr>
        <p:spPr>
          <a:xfrm>
            <a:off x="970400" y="1290125"/>
            <a:ext cx="22913728" cy="192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The flush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B06AF-3FE3-0FDC-514A-138735B42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566" y="8138160"/>
            <a:ext cx="8482089" cy="270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18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3"/>
          <p:cNvSpPr txBox="1">
            <a:spLocks noGrp="1"/>
          </p:cNvSpPr>
          <p:nvPr>
            <p:ph type="body" idx="1"/>
          </p:nvPr>
        </p:nvSpPr>
        <p:spPr>
          <a:xfrm>
            <a:off x="7295113" y="4148042"/>
            <a:ext cx="10264302" cy="541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indent="0">
              <a:lnSpc>
                <a:spcPct val="90000"/>
              </a:lnSpc>
              <a:buClr>
                <a:schemeClr val="accent1"/>
              </a:buClr>
              <a:buSzPts val="2800"/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-US" sz="5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urllib</a:t>
            </a:r>
            <a:endParaRPr lang="en-US"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indent="0">
              <a:lnSpc>
                <a:spcPct val="90000"/>
              </a:lnSpc>
              <a:buClr>
                <a:schemeClr val="accent1"/>
              </a:buClr>
              <a:buSzPts val="2800"/>
              <a:buNone/>
            </a:pPr>
            <a:r>
              <a:rPr lang="en-US" sz="5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url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"http://www.nileu.edu.eg/"</a:t>
            </a:r>
          </a:p>
          <a:p>
            <a:pPr marL="114300" indent="0">
              <a:lnSpc>
                <a:spcPct val="90000"/>
              </a:lnSpc>
              <a:buClr>
                <a:schemeClr val="accent1"/>
              </a:buClr>
              <a:buSzPts val="2800"/>
              <a:buNone/>
            </a:pPr>
            <a:r>
              <a:rPr lang="en-US" sz="5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web_page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5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5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llib.urlopen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5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url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114300" indent="0">
              <a:lnSpc>
                <a:spcPct val="90000"/>
              </a:lnSpc>
              <a:buClr>
                <a:schemeClr val="accent1"/>
              </a:buClr>
              <a:buSzPts val="2800"/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line in </a:t>
            </a:r>
            <a:r>
              <a:rPr lang="en-US" sz="5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web_page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114300" indent="0">
              <a:lnSpc>
                <a:spcPct val="90000"/>
              </a:lnSpc>
              <a:buClr>
                <a:schemeClr val="accent1"/>
              </a:buClr>
              <a:buSzPts val="2800"/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line = </a:t>
            </a:r>
            <a:r>
              <a:rPr lang="en-US" sz="5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line.strip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</a:p>
          <a:p>
            <a:pPr marL="114300" indent="0">
              <a:lnSpc>
                <a:spcPct val="90000"/>
              </a:lnSpc>
              <a:buClr>
                <a:schemeClr val="accent1"/>
              </a:buClr>
              <a:buSzPts val="2800"/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print line</a:t>
            </a:r>
          </a:p>
          <a:p>
            <a:pPr marL="114300" indent="0">
              <a:lnSpc>
                <a:spcPct val="90000"/>
              </a:lnSpc>
              <a:buClr>
                <a:schemeClr val="accent1"/>
              </a:buClr>
              <a:buSzPts val="2800"/>
              <a:buNone/>
            </a:pPr>
            <a:r>
              <a:rPr lang="en-US" sz="5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web_page.close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</a:p>
        </p:txBody>
      </p:sp>
      <p:sp>
        <p:nvSpPr>
          <p:cNvPr id="278" name="Google Shape;278;p53"/>
          <p:cNvSpPr txBox="1">
            <a:spLocks noGrp="1"/>
          </p:cNvSpPr>
          <p:nvPr>
            <p:ph type="title"/>
          </p:nvPr>
        </p:nvSpPr>
        <p:spPr>
          <a:xfrm>
            <a:off x="970400" y="1290125"/>
            <a:ext cx="22913728" cy="192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Reading from URLs!!</a:t>
            </a:r>
          </a:p>
        </p:txBody>
      </p:sp>
    </p:spTree>
    <p:extLst>
      <p:ext uri="{BB962C8B-B14F-4D97-AF65-F5344CB8AC3E}">
        <p14:creationId xmlns:p14="http://schemas.microsoft.com/office/powerpoint/2010/main" val="19241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>
            <a:spLocks noGrp="1"/>
          </p:cNvSpPr>
          <p:nvPr>
            <p:ph type="body" idx="1"/>
          </p:nvPr>
        </p:nvSpPr>
        <p:spPr>
          <a:xfrm>
            <a:off x="1238850" y="3210863"/>
            <a:ext cx="21906300" cy="729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228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en-US" sz="6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Processing: is the process of reading  or writing to a file and manipulating its data.</a:t>
            </a:r>
          </a:p>
          <a:p>
            <a:pPr marL="342900" marR="0" lvl="0" indent="-228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en-US" sz="6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processing operations include:</a:t>
            </a:r>
          </a:p>
          <a:p>
            <a:pPr marL="800100" lvl="1" indent="-228600"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en-US" sz="6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Opening a file</a:t>
            </a:r>
          </a:p>
          <a:p>
            <a:pPr marL="800100" lvl="1" indent="-228600"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en-US" sz="6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Reading from a file</a:t>
            </a:r>
          </a:p>
          <a:p>
            <a:pPr marL="800100" lvl="1" indent="-228600"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en-US" sz="6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Writing to a file</a:t>
            </a:r>
          </a:p>
          <a:p>
            <a:pPr marL="800100" lvl="1" indent="-228600"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en-US" sz="6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Closing the file </a:t>
            </a:r>
            <a:endParaRPr lang="en-US" sz="6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8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19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7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Opening a File</a:t>
            </a:r>
          </a:p>
        </p:txBody>
      </p:sp>
      <p:sp>
        <p:nvSpPr>
          <p:cNvPr id="235" name="Google Shape;235;p47"/>
          <p:cNvSpPr txBox="1">
            <a:spLocks noGrp="1"/>
          </p:cNvSpPr>
          <p:nvPr>
            <p:ph type="body" idx="1"/>
          </p:nvPr>
        </p:nvSpPr>
        <p:spPr>
          <a:xfrm>
            <a:off x="1238850" y="5103688"/>
            <a:ext cx="219063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we can read the contents of the file, we must tell Python which file we are going to work with and what we will be doing with the file</a:t>
            </a:r>
          </a:p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done using the open() function</a:t>
            </a:r>
          </a:p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open() returns a “file handle” - a variable used to perform operations on the file</a:t>
            </a:r>
          </a:p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Kind of like “File -&gt; Open” in a Word Processor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8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What is a Handle?</a:t>
            </a:r>
          </a:p>
        </p:txBody>
      </p:sp>
      <p:sp>
        <p:nvSpPr>
          <p:cNvPr id="242" name="Google Shape;242;p48"/>
          <p:cNvSpPr txBox="1">
            <a:spLocks noGrp="1"/>
          </p:cNvSpPr>
          <p:nvPr>
            <p:ph type="body" idx="1"/>
          </p:nvPr>
        </p:nvSpPr>
        <p:spPr>
          <a:xfrm>
            <a:off x="1238850" y="4523092"/>
            <a:ext cx="12495438" cy="195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70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fhand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open('mbox.txt')</a:t>
            </a:r>
          </a:p>
          <a:p>
            <a:pPr marL="1143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70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print (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fhand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1143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70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&lt;open file 'mbox.txt', mode 'r' at 0x1005088b0&gt;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13968-8876-F645-B522-1839BD663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3392" y="6553673"/>
            <a:ext cx="9681789" cy="489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9"/>
          <p:cNvSpPr txBox="1">
            <a:spLocks noGrp="1"/>
          </p:cNvSpPr>
          <p:nvPr>
            <p:ph type="body" idx="1"/>
          </p:nvPr>
        </p:nvSpPr>
        <p:spPr>
          <a:xfrm>
            <a:off x="1238850" y="3216125"/>
            <a:ext cx="21906300" cy="898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85800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open a file we use function </a:t>
            </a: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open(&lt;file name&gt;, &lt;open mode&gt;)</a:t>
            </a:r>
          </a:p>
          <a:p>
            <a:pPr marL="685800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is a string with the actual file name on the disk. </a:t>
            </a:r>
          </a:p>
          <a:p>
            <a:pPr marL="685800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mode can be 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“r”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“w”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Append “a”</a:t>
            </a: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depending on whether we are reading, writing or appending in the file.</a:t>
            </a:r>
          </a:p>
          <a:p>
            <a:pPr marL="685800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f = open ("C:\\file1.txt",'r')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print f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type (f)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&lt;type 'file'&gt;</a:t>
            </a:r>
          </a:p>
        </p:txBody>
      </p:sp>
      <p:sp>
        <p:nvSpPr>
          <p:cNvPr id="249" name="Google Shape;249;p49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Opening a file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9"/>
          <p:cNvSpPr txBox="1">
            <a:spLocks noGrp="1"/>
          </p:cNvSpPr>
          <p:nvPr>
            <p:ph type="body" idx="1"/>
          </p:nvPr>
        </p:nvSpPr>
        <p:spPr>
          <a:xfrm>
            <a:off x="1238850" y="3216125"/>
            <a:ext cx="21906300" cy="898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85800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open a file we use function </a:t>
            </a: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open(&lt;file name&gt;, &lt;open mode&gt;)</a:t>
            </a:r>
          </a:p>
          <a:p>
            <a:pPr marL="685800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is a string with the actual file name on the disk. </a:t>
            </a:r>
          </a:p>
          <a:p>
            <a:pPr marL="685800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mode can be 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“r”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“w”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Append “a”</a:t>
            </a: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depending on whether we are reading, writing or appending in the file.</a:t>
            </a:r>
          </a:p>
          <a:p>
            <a:pPr marL="685800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f = open ("C:\\file1.txt",'r')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print f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type (f)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&lt;type 'file'&gt;</a:t>
            </a:r>
          </a:p>
        </p:txBody>
      </p:sp>
      <p:sp>
        <p:nvSpPr>
          <p:cNvPr id="249" name="Google Shape;249;p49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Opening a file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42942D-4251-627F-4A39-6B47C49B3975}"/>
              </a:ext>
            </a:extLst>
          </p:cNvPr>
          <p:cNvGrpSpPr/>
          <p:nvPr/>
        </p:nvGrpSpPr>
        <p:grpSpPr>
          <a:xfrm>
            <a:off x="10189464" y="8761279"/>
            <a:ext cx="10475976" cy="3477191"/>
            <a:chOff x="1371600" y="2286000"/>
            <a:chExt cx="7055930" cy="1524000"/>
          </a:xfrm>
          <a:solidFill>
            <a:schemeClr val="bg1"/>
          </a:solidFill>
        </p:grpSpPr>
        <p:sp>
          <p:nvSpPr>
            <p:cNvPr id="3" name="TextBox 7">
              <a:extLst>
                <a:ext uri="{FF2B5EF4-FFF2-40B4-BE49-F238E27FC236}">
                  <a16:creationId xmlns:a16="http://schemas.microsoft.com/office/drawing/2014/main" id="{35D1C92C-0E74-C431-4A1A-C72C138A4C50}"/>
                </a:ext>
              </a:extLst>
            </p:cNvPr>
            <p:cNvSpPr txBox="1"/>
            <p:nvPr/>
          </p:nvSpPr>
          <p:spPr>
            <a:xfrm>
              <a:off x="1371600" y="2286000"/>
              <a:ext cx="4953000" cy="64633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FF0000"/>
                  </a:solidFill>
                </a:rPr>
                <a:t>Unless the file already exists, you will get an error:</a:t>
              </a:r>
            </a:p>
            <a:p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D7C48A-13F4-3570-9E61-A5A419F3C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3792" y="2705100"/>
              <a:ext cx="7043738" cy="11049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0124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9"/>
          <p:cNvSpPr txBox="1">
            <a:spLocks noGrp="1"/>
          </p:cNvSpPr>
          <p:nvPr>
            <p:ph type="body" idx="1"/>
          </p:nvPr>
        </p:nvSpPr>
        <p:spPr>
          <a:xfrm>
            <a:off x="1238850" y="3216125"/>
            <a:ext cx="21906300" cy="898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85800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open a file we use function 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open(&lt;file name&gt;, &lt;open mode&gt;)</a:t>
            </a:r>
          </a:p>
          <a:p>
            <a:pPr marL="685800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is a string with the actual file name on the disk. </a:t>
            </a:r>
          </a:p>
          <a:p>
            <a:pPr marL="685800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mode can be 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“r”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“w”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Append “a”</a:t>
            </a:r>
          </a:p>
          <a:p>
            <a:pPr marL="685800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depending on whether we are reading, writing or appending in the file.</a:t>
            </a:r>
          </a:p>
          <a:p>
            <a:pPr marL="685800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</a:t>
            </a:r>
            <a:r>
              <a:rPr lang="en-US" sz="4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open ("C:\\file2.txt",’w')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print </a:t>
            </a:r>
            <a:r>
              <a:rPr lang="en-US" sz="4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</a:t>
            </a:r>
            <a:endParaRPr lang="en-US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type (</a:t>
            </a:r>
            <a:r>
              <a:rPr lang="en-US" sz="4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&lt;type 'file’&gt;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49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Opening a file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B6BBEA81-840F-EE23-8E6A-CF15A98B73A0}"/>
              </a:ext>
            </a:extLst>
          </p:cNvPr>
          <p:cNvSpPr txBox="1"/>
          <p:nvPr/>
        </p:nvSpPr>
        <p:spPr>
          <a:xfrm>
            <a:off x="10104461" y="9290304"/>
            <a:ext cx="959171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if the file does not exist, it will be created;</a:t>
            </a:r>
          </a:p>
          <a:p>
            <a:r>
              <a:rPr lang="en-US" dirty="0">
                <a:solidFill>
                  <a:srgbClr val="FF0000"/>
                </a:solidFill>
              </a:rPr>
              <a:t>If the file already exists, it will overwrite its contents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95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9"/>
          <p:cNvSpPr txBox="1">
            <a:spLocks noGrp="1"/>
          </p:cNvSpPr>
          <p:nvPr>
            <p:ph type="body" idx="1"/>
          </p:nvPr>
        </p:nvSpPr>
        <p:spPr>
          <a:xfrm>
            <a:off x="1238850" y="3216125"/>
            <a:ext cx="21906300" cy="9664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85800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open a file we use function 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open(&lt;file name&gt;, &lt;open mode&gt;)</a:t>
            </a:r>
          </a:p>
          <a:p>
            <a:pPr marL="685800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is a string with the actual file name on the disk. </a:t>
            </a:r>
          </a:p>
          <a:p>
            <a:pPr marL="685800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mode can be 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“r”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“w”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Append “a”</a:t>
            </a:r>
          </a:p>
          <a:p>
            <a:pPr marL="685800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depending on whether we are reading, writing or appending in the file.</a:t>
            </a:r>
          </a:p>
          <a:p>
            <a:pPr marL="685800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</a:t>
            </a:r>
            <a:r>
              <a:rPr lang="en-US" sz="4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open ("C:\\file2.txt",’a')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print </a:t>
            </a:r>
            <a:r>
              <a:rPr lang="en-US" sz="4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</a:t>
            </a:r>
            <a:endParaRPr lang="en-US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type (</a:t>
            </a:r>
            <a:r>
              <a:rPr lang="en-US" sz="4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1143000" lvl="1" indent="-571500">
              <a:buClr>
                <a:schemeClr val="accent1"/>
              </a:buClr>
              <a:buSzPts val="22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&lt;type 'file'&gt;</a:t>
            </a:r>
          </a:p>
          <a:p>
            <a:pPr marL="685800" indent="-571500">
              <a:buClr>
                <a:schemeClr val="accent1"/>
              </a:buClr>
              <a:buSzPts val="2200"/>
            </a:pPr>
            <a:endParaRPr lang="en-US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49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Opening a file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F66A2A6-122A-4FA5-93CE-E90968436353}"/>
              </a:ext>
            </a:extLst>
          </p:cNvPr>
          <p:cNvSpPr txBox="1"/>
          <p:nvPr/>
        </p:nvSpPr>
        <p:spPr>
          <a:xfrm>
            <a:off x="10397069" y="9283160"/>
            <a:ext cx="6116995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if the file does not exist, it will be created;</a:t>
            </a:r>
          </a:p>
          <a:p>
            <a:r>
              <a:rPr lang="en-US" dirty="0">
                <a:solidFill>
                  <a:srgbClr val="FF0000"/>
                </a:solidFill>
              </a:rPr>
              <a:t>If the file already exists, it will point at the beginning of its contents waiting for your commands (read or write).</a:t>
            </a:r>
          </a:p>
          <a:p>
            <a:r>
              <a:rPr lang="en-US" dirty="0"/>
              <a:t>If you want to add then you need to move to its end to add content.</a:t>
            </a:r>
          </a:p>
        </p:txBody>
      </p:sp>
    </p:spTree>
    <p:extLst>
      <p:ext uri="{BB962C8B-B14F-4D97-AF65-F5344CB8AC3E}">
        <p14:creationId xmlns:p14="http://schemas.microsoft.com/office/powerpoint/2010/main" val="21505407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1708</Words>
  <Application>Microsoft Office PowerPoint</Application>
  <PresentationFormat>Custom</PresentationFormat>
  <Paragraphs>221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Times New Roman</vt:lpstr>
      <vt:lpstr>Open Sans</vt:lpstr>
      <vt:lpstr>Calibri</vt:lpstr>
      <vt:lpstr>Gill Sans</vt:lpstr>
      <vt:lpstr>Helvetica Neue</vt:lpstr>
      <vt:lpstr>Roboto Mono</vt:lpstr>
      <vt:lpstr>Open Sans Light</vt:lpstr>
      <vt:lpstr>Simple Light</vt:lpstr>
      <vt:lpstr>Introduction to Computer Science &amp; Scratch</vt:lpstr>
      <vt:lpstr>Outline</vt:lpstr>
      <vt:lpstr>Introduction</vt:lpstr>
      <vt:lpstr>Opening a File</vt:lpstr>
      <vt:lpstr>What is a Handle?</vt:lpstr>
      <vt:lpstr>Opening a file</vt:lpstr>
      <vt:lpstr>Opening a file</vt:lpstr>
      <vt:lpstr>Opening a file</vt:lpstr>
      <vt:lpstr>Opening a file</vt:lpstr>
      <vt:lpstr>Reading from a file</vt:lpstr>
      <vt:lpstr>file1.txt </vt:lpstr>
      <vt:lpstr>The newline Character</vt:lpstr>
      <vt:lpstr>A closer look at reading lines</vt:lpstr>
      <vt:lpstr>A closer look at reading lines</vt:lpstr>
      <vt:lpstr>Reading from a file (cont.)</vt:lpstr>
      <vt:lpstr>Reading from a file (cont.)</vt:lpstr>
      <vt:lpstr>Looping over the contents of a file </vt:lpstr>
      <vt:lpstr>Searching Through a File</vt:lpstr>
      <vt:lpstr>Searching Through a File (fixed)</vt:lpstr>
      <vt:lpstr>Using in to select lines</vt:lpstr>
      <vt:lpstr>Prompt for File Name</vt:lpstr>
      <vt:lpstr>Closing  files</vt:lpstr>
      <vt:lpstr>Writing to a file</vt:lpstr>
      <vt:lpstr>Writing to a file (Cont.)</vt:lpstr>
      <vt:lpstr>Writing to a file (Cont.)</vt:lpstr>
      <vt:lpstr>The flush method</vt:lpstr>
      <vt:lpstr>Reading from URLs!!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Science &amp; Scratch</dc:title>
  <cp:lastModifiedBy>Mohamed Ashraf Yehia Mohamed Salm Sokar Ashraf Sokar</cp:lastModifiedBy>
  <cp:revision>6</cp:revision>
  <dcterms:modified xsi:type="dcterms:W3CDTF">2023-01-14T19:21:49Z</dcterms:modified>
</cp:coreProperties>
</file>